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80" r:id="rId3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57" r:id="rId13"/>
    <p:sldId id="29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91" r:id="rId22"/>
    <p:sldId id="265" r:id="rId23"/>
    <p:sldId id="266" r:id="rId24"/>
    <p:sldId id="292" r:id="rId25"/>
    <p:sldId id="293" r:id="rId26"/>
    <p:sldId id="267" r:id="rId27"/>
    <p:sldId id="268" r:id="rId28"/>
    <p:sldId id="318" r:id="rId29"/>
    <p:sldId id="269" r:id="rId30"/>
    <p:sldId id="270" r:id="rId31"/>
    <p:sldId id="271" r:id="rId32"/>
    <p:sldId id="272" r:id="rId33"/>
    <p:sldId id="289" r:id="rId34"/>
    <p:sldId id="273" r:id="rId35"/>
    <p:sldId id="274" r:id="rId36"/>
    <p:sldId id="275" r:id="rId37"/>
    <p:sldId id="276" r:id="rId38"/>
    <p:sldId id="319" r:id="rId39"/>
    <p:sldId id="277" r:id="rId40"/>
    <p:sldId id="278" r:id="rId41"/>
    <p:sldId id="279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Ubuntu" panose="020B0604030602030204" charset="0"/>
          <a:ea typeface="+mj-ea"/>
          <a:cs typeface="Ubuntu" panose="020B060403060203020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829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Going backwards-</a:t>
            </a:r>
            <a:endParaRPr lang="en-GB"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Inferring phylogeny</a:t>
            </a:r>
            <a:endParaRPr>
              <a:latin typeface="Arial" panose="020B0604020202020204" pitchFamily="34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25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 b="0">
                <a:effectLst/>
              </a:rPr>
              <a:t>History of phylogenetic inference: Cladistics</a:t>
            </a:r>
            <a:endParaRPr lang="x-none" altLang="en-US" b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495" y="1455420"/>
            <a:ext cx="7105015" cy="43516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 b="0">
                <a:effectLst/>
              </a:rPr>
              <a:t>"Phylogenetic systematics" 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Argued that grouping should not be based on</a:t>
            </a:r>
            <a:r>
              <a:rPr lang="x-none" altLang="en-US" sz="2400" b="0" i="1">
                <a:effectLst/>
              </a:rPr>
              <a:t> overall  </a:t>
            </a:r>
            <a:r>
              <a:rPr lang="x-none" altLang="en-US" sz="2400" b="0">
                <a:effectLst/>
              </a:rPr>
              <a:t>trait similarity, but only on </a:t>
            </a:r>
            <a:r>
              <a:rPr lang="x-none" altLang="en-US" sz="2400" b="0" i="1">
                <a:effectLst/>
              </a:rPr>
              <a:t>shared derived traits </a:t>
            </a:r>
            <a:r>
              <a:rPr lang="x-none" altLang="en-US" sz="2400" b="0">
                <a:effectLst/>
              </a:rPr>
              <a:t>(</a:t>
            </a:r>
            <a:r>
              <a:rPr lang="x-none" altLang="en-US" sz="2400" b="0" i="1">
                <a:effectLst/>
              </a:rPr>
              <a:t>synapomorphies</a:t>
            </a:r>
            <a:r>
              <a:rPr lang="x-none" altLang="en-US" sz="2400" b="0">
                <a:effectLst/>
              </a:rPr>
              <a:t>)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Taxonomy based on </a:t>
            </a:r>
            <a:r>
              <a:rPr lang="x-none" altLang="en-US" sz="2400" b="0" i="1">
                <a:effectLst/>
              </a:rPr>
              <a:t>monophyly</a:t>
            </a:r>
            <a:endParaRPr lang="x-none" altLang="en-US" sz="2400" b="0" i="1">
              <a:effectLst/>
            </a:endParaRPr>
          </a:p>
          <a:p>
            <a:pPr marL="0" indent="0">
              <a:buNone/>
            </a:pPr>
            <a:endParaRPr lang="x-none" altLang="en-US" sz="2400" b="0" i="1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Parsimony &amp; Occam's Razor- The simplest explanation is probably the correct one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7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14030" y="3839210"/>
            <a:ext cx="2000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7" name="Picture 4" descr="TroutLunfishCow.wm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" y="1721485"/>
            <a:ext cx="9810750" cy="234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2611918" y="4163030"/>
            <a:ext cx="1267144" cy="36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Phenogram</a:t>
            </a:r>
            <a:endParaRPr lang="en-US" altLang="en-US" sz="1800"/>
          </a:p>
        </p:txBody>
      </p:sp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946857" y="4163030"/>
            <a:ext cx="1198390" cy="36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Cladogram</a:t>
            </a:r>
            <a:endParaRPr lang="en-US" alt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1835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What’s the phylogenetic relationship?</a:t>
            </a:r>
            <a:endParaRPr lang="en-GB">
              <a:latin typeface="Arial" panose="020B0604020202020204" pitchFamily="34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5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24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86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Parsimony</a:t>
            </a:r>
            <a:endParaRPr lang="en-GB">
              <a:latin typeface="Arial" panose="020B0604020202020204" pitchFamily="34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6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03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776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Derived Character</a:t>
            </a:r>
            <a:r>
              <a:rPr lang="x-none" altLang="en-GB">
                <a:latin typeface="Arial" panose="020B0604020202020204" pitchFamily="34" charset="0"/>
              </a:rPr>
              <a:t>s = 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4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1817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derived characters </a:t>
            </a:r>
            <a:r>
              <a:rPr lang="x-none" altLang="en-GB">
                <a:latin typeface="Arial" panose="020B0604020202020204" pitchFamily="34" charset="0"/>
              </a:rPr>
              <a:t>= Synapomorphies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4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35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ancestral characters </a:t>
            </a:r>
            <a:r>
              <a:rPr lang="x-none" altLang="en-GB">
                <a:latin typeface="Arial" panose="020B0604020202020204" pitchFamily="34" charset="0"/>
              </a:rPr>
              <a:t>= Symplesiomorphies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90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en-US" b="0" i="0"/>
              <a:t>Overall similarity takes all characters equally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Cladistics only considers </a:t>
            </a:r>
            <a:r>
              <a:rPr lang="en-US" altLang="en-US" b="0"/>
              <a:t>synapomorphies, </a:t>
            </a:r>
            <a:r>
              <a:rPr lang="en-US" altLang="en-US" b="0" i="0"/>
              <a:t>and excludes </a:t>
            </a:r>
            <a:r>
              <a:rPr lang="en-US" altLang="en-US" b="0"/>
              <a:t>autapomorphies &amp; symplesiomorphies</a:t>
            </a:r>
            <a:endParaRPr lang="en-US" altLang="en-US" b="0"/>
          </a:p>
          <a:p>
            <a:pPr marL="114300" indent="0">
              <a:buNone/>
            </a:pPr>
            <a:endParaRPr lang="en-US" altLang="en-US" b="0"/>
          </a:p>
          <a:p>
            <a:pPr marL="114300" indent="0">
              <a:buNone/>
            </a:pPr>
            <a:r>
              <a:rPr lang="en-US" altLang="en-US" b="0" i="0"/>
              <a:t>Best supported hypothesis: Minimizing # of steps</a:t>
            </a:r>
            <a:endParaRPr lang="en-US" altLang="en-US" b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Critical role of outgroup to distinguish derived vs. ancestral characters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Also note that characters are defined as derived/ancestral relative to the taxa being considered (the ingroup)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How many possible trees for 4 taxa?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16235" y="146327"/>
            <a:ext cx="113608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Conflict = Homoplasy</a:t>
            </a:r>
            <a:br>
              <a:rPr lang="x-none" altLang="en-US">
                <a:latin typeface="Arial" panose="020B0604020202020204" pitchFamily="34" charset="0"/>
              </a:rPr>
            </a:br>
            <a:r>
              <a:rPr lang="en-US" altLang="x-none">
                <a:latin typeface="Arial" panose="020B0604020202020204" pitchFamily="34" charset="0"/>
              </a:rPr>
              <a:t>Evolutionary reversals and/or convergence</a:t>
            </a:r>
            <a:endParaRPr lang="en-US" altLang="x-none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1386205"/>
            <a:ext cx="8643620" cy="5321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835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Parsimony informative vs. uninformative</a:t>
            </a:r>
            <a:endParaRPr lang="x-none" altLang="en-US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110" y="1893570"/>
            <a:ext cx="9359265" cy="5324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7880" y="3225800"/>
            <a:ext cx="6912610" cy="40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en-US">
                <a:solidFill>
                  <a:schemeClr val="tx1"/>
                </a:solidFill>
              </a:rPr>
              <a:t>Characters</a:t>
            </a:r>
            <a:endParaRPr lang="" altLang="en-US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889760" y="1294130"/>
            <a:ext cx="7789545" cy="4555490"/>
          </a:xfrm>
        </p:spPr>
        <p:txBody>
          <a:bodyPr/>
          <a:p>
            <a:pPr marL="114300" indent="0">
              <a:buNone/>
            </a:pPr>
            <a:r>
              <a:rPr lang="en-US" altLang="en-US"/>
              <a:t>Must have at least 2 taxa with shared traits in 2 different states. 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15600" y="211097"/>
            <a:ext cx="11360800" cy="763600"/>
          </a:xfrm>
        </p:spPr>
        <p:txBody>
          <a:bodyPr/>
          <a:p>
            <a:r>
              <a:rPr lang="en-US" altLang="en-US"/>
              <a:t>Generalized Parsimony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en-US"/>
              <a:t>	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0" y="1356995"/>
            <a:ext cx="5897880" cy="45040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0810" y="5767070"/>
            <a:ext cx="8903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By Peter Forey</a:t>
            </a:r>
            <a:br>
              <a:rPr lang="en-US"/>
            </a:br>
            <a:r>
              <a:rPr lang="en-US"/>
              <a:t>https://www.palass.org/publications/newsletter/cladistics-palaeontologists/cladistics-palaeontologists-part-4-optimisation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251700" y="835025"/>
            <a:ext cx="3068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Step matrices</a:t>
            </a:r>
            <a:endParaRPr lang="en-US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Homology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en-US" i="0"/>
              <a:t>Primary homology - Initial hypothesis of homology due to similarity</a:t>
            </a:r>
            <a:endParaRPr lang="en-US" altLang="en-US" i="0"/>
          </a:p>
          <a:p>
            <a:pPr marL="114300" indent="0">
              <a:buNone/>
            </a:pPr>
            <a:endParaRPr lang="en-US" altLang="en-US" i="0"/>
          </a:p>
          <a:p>
            <a:pPr marL="114300" indent="0">
              <a:buNone/>
            </a:pPr>
            <a:r>
              <a:rPr lang="en-US" altLang="en-US" i="0"/>
              <a:t>Secondary homology - Implied homology single origin on phylogeny by parsimony analysis</a:t>
            </a:r>
            <a:endParaRPr lang="en-US" altLang="en-US" i="0"/>
          </a:p>
          <a:p>
            <a:pPr marL="114300" indent="0">
              <a:buNone/>
            </a:pPr>
            <a:endParaRPr lang="en-US" altLang="en-US" i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155" y="3209925"/>
            <a:ext cx="7360920" cy="2282190"/>
          </a:xfrm>
          <a:prstGeom prst="rect">
            <a:avLst/>
          </a:prstGeom>
        </p:spPr>
      </p:pic>
      <p:sp>
        <p:nvSpPr>
          <p:cNvPr id="6" name="Title 1"/>
          <p:cNvSpPr/>
          <p:nvPr/>
        </p:nvSpPr>
        <p:spPr>
          <a:xfrm>
            <a:off x="415290" y="5636260"/>
            <a:ext cx="11360785" cy="86804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6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 kern="1200">
                <a:solidFill>
                  <a:schemeClr val="tx1"/>
                </a:solidFill>
                <a:latin typeface="Ubuntu" panose="020B0604030602030204" charset="0"/>
                <a:ea typeface="+mj-ea"/>
                <a:cs typeface="Ubuntu" panose="020B060403060203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altLang="en-US" i="1"/>
              <a:t>Underlines importance of character construction - often surprisingly subjective</a:t>
            </a:r>
            <a:endParaRPr lang="en-US" altLang="en-US" i="1"/>
          </a:p>
          <a:p>
            <a:pPr algn="ctr"/>
            <a:r>
              <a:rPr lang="" altLang="en-US" i="1"/>
              <a:t>“Reciprocal illumination” Hennig 1966</a:t>
            </a:r>
            <a:endParaRPr lang="" altLang="en-US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344930" y="151765"/>
            <a:ext cx="9011285" cy="89535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History of phylogenetic inference: Statistical phylogenetics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344930" y="1755775"/>
            <a:ext cx="6137275" cy="4759325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 b="0" i="0"/>
              <a:t>Luca Cavalli-Sforza, Anthony Edwards and later, Joseph Felsenstein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Probabilistic models of trait evolution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Showed statistical issues with parsimony, e.g. "the Felsenstein zone"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Maximum Likelihood &amp; Bayesian inference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40090" y="4785360"/>
            <a:ext cx="200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744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panose="020B0604020202020204" pitchFamily="34" charset="0"/>
              </a:rPr>
              <a:t>The Felsenstein Zone &amp; </a:t>
            </a:r>
            <a:br>
              <a:rPr lang="x-none" altLang="en-US">
                <a:latin typeface="Arial" panose="020B0604020202020204" pitchFamily="34" charset="0"/>
              </a:rPr>
            </a:br>
            <a:r>
              <a:rPr lang="x-none" altLang="en-US">
                <a:latin typeface="Arial" panose="020B0604020202020204" pitchFamily="34" charset="0"/>
              </a:rPr>
              <a:t>"Long-branch attraction"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84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1838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panose="020B0604020202020204" pitchFamily="34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" altLang="en-US"/>
              <a:t>My oversimplification of the problem...</a:t>
            </a:r>
            <a:endParaRPr lang="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" altLang="en-US" b="0" i="0"/>
              <a:t>Under the cladistics philosophy (model), homoplasy is a “mistake” in character construction</a:t>
            </a: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	Coding independently evolved traits the same, look closer and you'll see 	they're different!! (e.g. wings of birds &amp; wings of bats)</a:t>
            </a: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	</a:t>
            </a: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	But for DNA, complete convergence is real (a “T” is a “T” is a “T”, no 	matter how it became that)</a:t>
            </a:r>
            <a:endParaRPr lang="" altLang="en-US" b="0" i="0"/>
          </a:p>
          <a:p>
            <a:pPr marL="114300" indent="0">
              <a:buNone/>
            </a:pP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	As similarity by convergence becomes more common than similarity by 	shared ancestry, parsimony fails, and no “looking closer” at the 	character will save it. </a:t>
            </a:r>
            <a:endParaRPr lang="" altLang="en-US" b="0" i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3200">
                <a:latin typeface="Arial" panose="020B0604020202020204" pitchFamily="34" charset="0"/>
                <a:ea typeface="Ubuntu" panose="020B0604030602030204" charset="0"/>
              </a:rPr>
              <a:t>Parsimony </a:t>
            </a:r>
            <a:r>
              <a:rPr lang="en-US" altLang="x-none" sz="3200">
                <a:latin typeface="Arial" panose="020B0604020202020204" pitchFamily="34" charset="0"/>
                <a:ea typeface="Ubuntu" panose="020B0604030602030204" charset="0"/>
              </a:rPr>
              <a:t>main assumption “Occam's Razor” has unclear implications for what this means for the assumed evolutionary process</a:t>
            </a:r>
            <a:br>
              <a:rPr lang="en-US" altLang="x-none" sz="3200">
                <a:latin typeface="Arial" panose="020B0604020202020204" pitchFamily="34" charset="0"/>
                <a:ea typeface="Ubuntu" panose="020B0604030602030204" charset="0"/>
              </a:rPr>
            </a:br>
            <a:r>
              <a:rPr lang="en-US" altLang="x-none" sz="2800">
                <a:latin typeface="Arial" panose="020B0604020202020204" pitchFamily="34" charset="0"/>
                <a:ea typeface="Ubuntu" panose="020B0604030602030204" charset="0"/>
              </a:rPr>
              <a:t>Ultimately -&gt;</a:t>
            </a:r>
            <a:r>
              <a:rPr lang="en-US" altLang="x-none" sz="4000">
                <a:latin typeface="Arial" panose="020B0604020202020204" pitchFamily="34" charset="0"/>
                <a:ea typeface="Ubuntu" panose="020B0604030602030204" charset="0"/>
              </a:rPr>
              <a:t> 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rare changes </a:t>
            </a:r>
            <a:b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</a:br>
            <a:r>
              <a:rPr lang="" altLang="x-none" sz="2800">
                <a:latin typeface="Arial" panose="020B0604020202020204" pitchFamily="34" charset="0"/>
                <a:ea typeface="Ubuntu" panose="020B0604030602030204" charset="0"/>
              </a:rPr>
              <a:t>		</a:t>
            </a:r>
            <a:r>
              <a:rPr lang="en-US" altLang="x-none" sz="2800">
                <a:latin typeface="Arial" panose="020B0604020202020204" pitchFamily="34" charset="0"/>
                <a:ea typeface="Ubuntu" panose="020B0604030602030204" charset="0"/>
              </a:rPr>
              <a:t>or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 "no common </a:t>
            </a:r>
            <a:r>
              <a:rPr lang="en-US" altLang="x-none" sz="2800">
                <a:latin typeface="Arial" panose="020B0604020202020204" pitchFamily="34" charset="0"/>
                <a:ea typeface="Ubuntu" panose="020B0604030602030204" charset="0"/>
              </a:rPr>
              <a:t>	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mechanism" </a:t>
            </a:r>
            <a:r>
              <a:rPr lang="" altLang="x-none" sz="2800">
                <a:latin typeface="Arial" panose="020B0604020202020204" pitchFamily="34" charset="0"/>
                <a:ea typeface="Ubuntu" panose="020B0604030602030204" charset="0"/>
              </a:rPr>
              <a:t>(Tuffley and Steele 1997)</a:t>
            </a: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endParaRPr lang="x-none" altLang="en-US" sz="4000">
              <a:latin typeface="Arial" panose="020B0604020202020204" pitchFamily="34" charset="0"/>
              <a:ea typeface="Ubuntu" panose="020B0604030602030204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1885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panose="020B0604020202020204" pitchFamily="34" charset="0"/>
                <a:ea typeface="Ubuntu" panose="020B0604030602030204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panose="020B0604020202020204" pitchFamily="3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916940"/>
            <a:ext cx="7596505" cy="419100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1728385" y="170457"/>
            <a:ext cx="8520600" cy="763600"/>
          </a:xfrm>
        </p:spPr>
        <p:txBody>
          <a:bodyPr>
            <a:normAutofit/>
          </a:bodyPr>
          <a:p>
            <a:r>
              <a:rPr lang="x-none" altLang="en-US">
                <a:latin typeface="Arial" panose="020B0604020202020204" pitchFamily="34" charset="0"/>
              </a:rPr>
              <a:t>Conflict in science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744470" y="3379470"/>
            <a:ext cx="3519805" cy="555625"/>
          </a:xfrm>
        </p:spPr>
        <p:txBody>
          <a:bodyPr>
            <a:normAutofit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7864475" y="511810"/>
            <a:ext cx="4088130" cy="4115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5715"/>
            <a:ext cx="12120245" cy="6308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" y="1876425"/>
            <a:ext cx="4859655" cy="1325880"/>
          </a:xfrm>
        </p:spPr>
        <p:txBody>
          <a:bodyPr>
            <a:noAutofit/>
          </a:bodyPr>
          <a:p>
            <a:r>
              <a:rPr lang="en-US" altLang="x-none" sz="4000">
                <a:effectLst/>
              </a:rPr>
              <a:t>Tree space </a:t>
            </a:r>
            <a:r>
              <a:rPr lang="en-US" altLang="en-US" sz="4000">
                <a:effectLst/>
              </a:rPr>
              <a:t>is huge!!</a:t>
            </a:r>
            <a:br>
              <a:rPr lang="en-US" altLang="en-US" sz="4000">
                <a:effectLst/>
              </a:rPr>
            </a:br>
            <a:br>
              <a:rPr lang="en-US" altLang="en-US" sz="4000">
                <a:effectLst/>
              </a:rPr>
            </a:br>
            <a:r>
              <a:rPr lang="en-US" altLang="en-US" sz="4000">
                <a:effectLst/>
              </a:rPr>
              <a:t>= Estimating phylogeny is a very hard problem</a:t>
            </a:r>
            <a:endParaRPr lang="en-US" altLang="en-US" sz="400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90" y="71120"/>
            <a:ext cx="5892800" cy="66833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latin typeface="Arial" panose="020B0604020202020204" pitchFamily="34" charset="0"/>
              </a:rPr>
              <a:t>Parsimony still commonly used for: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310005" y="1536700"/>
            <a:ext cx="10466070" cy="4555490"/>
          </a:xfrm>
        </p:spPr>
        <p:txBody>
          <a:bodyPr/>
          <a:p>
            <a:pPr marL="114300" indent="0">
              <a:buNone/>
            </a:pPr>
            <a:r>
              <a:rPr lang="x-none" altLang="en-US" sz="3200" b="0" i="0"/>
              <a:t>Morphological analyses (though probabilistic models exist here too)</a:t>
            </a:r>
            <a:endParaRPr lang="x-none" altLang="en-US" sz="3200" b="0" i="0"/>
          </a:p>
          <a:p>
            <a:pPr marL="114300" indent="0">
              <a:buNone/>
            </a:pPr>
            <a:endParaRPr lang="x-none" altLang="en-US" sz="3200" b="0" i="0"/>
          </a:p>
          <a:p>
            <a:pPr marL="114300" indent="0">
              <a:buNone/>
            </a:pPr>
            <a:r>
              <a:rPr lang="x-none" altLang="en-US" sz="3200" b="0" i="0"/>
              <a:t>Starting trees</a:t>
            </a:r>
            <a:endParaRPr lang="x-none" altLang="en-US" sz="3200" b="0" i="0"/>
          </a:p>
          <a:p>
            <a:pPr marL="114300" indent="0">
              <a:buNone/>
            </a:pPr>
            <a:endParaRPr lang="x-none" altLang="en-US" sz="3200" b="0" i="0"/>
          </a:p>
          <a:p>
            <a:pPr marL="114300" indent="0">
              <a:buNone/>
            </a:pPr>
            <a:r>
              <a:rPr lang="x-none" altLang="en-US" sz="3200" b="0" i="0"/>
              <a:t>Understanding history of trait change</a:t>
            </a:r>
            <a:endParaRPr lang="x-none" altLang="en-US" sz="3200" b="0" i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Practical considerations</a:t>
            </a:r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961" y="114936"/>
            <a:ext cx="7886712" cy="1325565"/>
          </a:xfrm>
        </p:spPr>
        <p:txBody>
          <a:bodyPr/>
          <a:p>
            <a:r>
              <a:rPr lang="x-none" altLang="en-US" sz="4000">
                <a:effectLst/>
              </a:rPr>
              <a:t>Heuristic searches</a:t>
            </a:r>
            <a:endParaRPr lang="x-none" altLang="en-US" sz="400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2585" y="1753235"/>
            <a:ext cx="6238240" cy="452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6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2226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7324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5211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72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40271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bldLvl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Distance between tree spaces changes depending on which moves you use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NNI fastest, least computationally intensive, but the largest distances between trees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TBR slowest, most computnationally intensive, but shortest distances between trees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SPR intermediate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8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461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521461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2766061"/>
            <a:ext cx="7886712" cy="1325565"/>
          </a:xfrm>
        </p:spPr>
        <p:txBody>
          <a:bodyPr/>
          <a:p>
            <a:pPr algn="ctr"/>
            <a:r>
              <a:rPr lang="en-US" altLang="en-US" sz="4000">
                <a:effectLst/>
              </a:rPr>
              <a:t>How can we find the “true” tree?</a:t>
            </a:r>
            <a:br>
              <a:rPr lang="en-US" altLang="en-US" sz="4000">
                <a:effectLst/>
              </a:rPr>
            </a:br>
            <a:r>
              <a:rPr lang="en-US" altLang="en-US" sz="4000">
                <a:effectLst/>
              </a:rPr>
              <a:t>(Is there a true tree?!?)</a:t>
            </a:r>
            <a:endParaRPr lang="en-US" altLang="en-US" sz="400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1" y="68581"/>
            <a:ext cx="7886712" cy="1325565"/>
          </a:xfrm>
        </p:spPr>
        <p:txBody>
          <a:bodyPr>
            <a:noAutofit/>
          </a:bodyPr>
          <a:p>
            <a:r>
              <a:rPr lang="x-none" altLang="en-US" sz="3600">
                <a:effectLst/>
              </a:rPr>
              <a:t>History of phylogenetic </a:t>
            </a:r>
            <a:br>
              <a:rPr lang="x-none" altLang="en-US" sz="3600">
                <a:effectLst/>
              </a:rPr>
            </a:br>
            <a:r>
              <a:rPr lang="x-none" altLang="en-US" sz="3600">
                <a:effectLst/>
              </a:rPr>
              <a:t>inference</a:t>
            </a:r>
            <a:endParaRPr lang="x-none" altLang="en-US" sz="360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0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</a:t>
            </a:r>
            <a:endParaRPr lang="x-none" altLang="en-US" sz="3200"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2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128760" y="4751070"/>
            <a:ext cx="175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7818755" y="492569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143625" y="5135880"/>
            <a:ext cx="145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130675" y="5483860"/>
            <a:ext cx="2357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inference:</a:t>
            </a:r>
            <a:br>
              <a:rPr lang="x-none" altLang="en-US" sz="3200">
                <a:effectLst/>
              </a:rPr>
            </a:br>
            <a:r>
              <a:rPr lang="x-none" altLang="en-US" sz="3200">
                <a:effectLst/>
              </a:rPr>
              <a:t>Evolutionary Taxonomy</a:t>
            </a:r>
            <a:endParaRPr lang="x-none" altLang="en-US" sz="3200">
              <a:effectLst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4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2221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No objective methodology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Relies on expert opinion &amp; a lifetime of study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   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inference:</a:t>
            </a:r>
            <a:br>
              <a:rPr lang="x-none" altLang="en-US" sz="3200">
                <a:effectLst/>
              </a:rPr>
            </a:br>
            <a:r>
              <a:rPr lang="x-none" altLang="en-US" sz="3200">
                <a:effectLst/>
              </a:rPr>
              <a:t>Phenetics</a:t>
            </a:r>
            <a:endParaRPr lang="x-none" altLang="en-US" sz="320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826895"/>
            <a:ext cx="9195435" cy="4351655"/>
          </a:xfrm>
        </p:spPr>
        <p:txBody>
          <a:bodyPr/>
          <a:p>
            <a:pPr marL="0" indent="0">
              <a:buNone/>
            </a:pPr>
            <a:r>
              <a:rPr lang="x-none" altLang="en-US" sz="2400"/>
              <a:t>Numerical Taxonomy &amp; distance methods - measure overall similarity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How do you measure similarity? 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What are the drawbacks of this approach? 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Sokal, Sneath &amp; Rohlf (1960's) argued phenetics provided much needed reproducibility </a:t>
            </a:r>
            <a:endParaRPr lang="x-none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19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4224</Words>
  <Application>WPS Presentation</Application>
  <PresentationFormat>宽屏</PresentationFormat>
  <Paragraphs>178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</vt:lpstr>
      <vt:lpstr>SimSun</vt:lpstr>
      <vt:lpstr>Wingdings</vt:lpstr>
      <vt:lpstr>Ubuntu</vt:lpstr>
      <vt:lpstr>Calibri</vt:lpstr>
      <vt:lpstr>Trebuchet MS</vt:lpstr>
      <vt:lpstr>MS PGothic</vt:lpstr>
      <vt:lpstr>Arial Black</vt:lpstr>
      <vt:lpstr>微软雅黑</vt:lpstr>
      <vt:lpstr>Arial Unicode MS</vt:lpstr>
      <vt:lpstr>SimSun</vt:lpstr>
      <vt:lpstr>SimSun</vt:lpstr>
      <vt:lpstr>方正宋体S-超大字符集</vt:lpstr>
      <vt:lpstr>MT Extra</vt:lpstr>
      <vt:lpstr>Times New Roman</vt:lpstr>
      <vt:lpstr>Office 主题​​</vt:lpstr>
      <vt:lpstr>Inferring phylogeny</vt:lpstr>
      <vt:lpstr>How many possible trees for 4 taxa?</vt:lpstr>
      <vt:lpstr>Tree space is huge!!  = Estimating phylogeny is a very hard problem</vt:lpstr>
      <vt:lpstr>How can we find the “true” tree? (Is there a true tree?!?)</vt:lpstr>
      <vt:lpstr>History of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PowerPoint 演示文稿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PowerPoint 演示文稿</vt:lpstr>
      <vt:lpstr>Conflict = Homoplasy Evolutionary reversals and/or convergence</vt:lpstr>
      <vt:lpstr>Parsimony informative vs. uninformative</vt:lpstr>
      <vt:lpstr>Generalized Parsimony</vt:lpstr>
      <vt:lpstr>Homology</vt:lpstr>
      <vt:lpstr>History of phylogenetic inference: Statistical phylogenetics</vt:lpstr>
      <vt:lpstr>The Felsenstein Zone &amp;  "Long-branch attraction"</vt:lpstr>
      <vt:lpstr>PowerPoint 演示文稿</vt:lpstr>
      <vt:lpstr>Parsimony main assumption “Occam's Razor” has unclear implications for what this means for the assumed evolutionary process Ultimately -&gt; rare changes or "no common 	mechanism"  </vt:lpstr>
      <vt:lpstr>Conflict in science</vt:lpstr>
      <vt:lpstr>PowerPoint 演示文稿</vt:lpstr>
      <vt:lpstr>Parsimony still commonly used for:</vt:lpstr>
      <vt:lpstr>Practical considerations</vt:lpstr>
      <vt:lpstr>Heuristic searches</vt:lpstr>
      <vt:lpstr>PowerPoint 演示文稿</vt:lpstr>
      <vt:lpstr>PowerPoint 演示文稿</vt:lpstr>
      <vt:lpstr>Tree space "moves"</vt:lpstr>
      <vt:lpstr>Distance between tree spaces changes depending on which moves you use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juyeda</dc:creator>
  <cp:lastModifiedBy>juyeda</cp:lastModifiedBy>
  <cp:revision>6</cp:revision>
  <dcterms:created xsi:type="dcterms:W3CDTF">2022-08-25T01:45:28Z</dcterms:created>
  <dcterms:modified xsi:type="dcterms:W3CDTF">2022-08-25T01:45:28Z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